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88" r:id="rId11"/>
    <p:sldId id="264" r:id="rId12"/>
    <p:sldId id="267" r:id="rId13"/>
    <p:sldId id="268" r:id="rId14"/>
    <p:sldId id="284" r:id="rId15"/>
    <p:sldId id="269" r:id="rId16"/>
    <p:sldId id="270" r:id="rId17"/>
    <p:sldId id="274" r:id="rId18"/>
    <p:sldId id="275" r:id="rId19"/>
    <p:sldId id="271" r:id="rId20"/>
    <p:sldId id="272" r:id="rId21"/>
    <p:sldId id="273" r:id="rId22"/>
    <p:sldId id="277" r:id="rId23"/>
    <p:sldId id="285" r:id="rId24"/>
    <p:sldId id="286" r:id="rId25"/>
    <p:sldId id="287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26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6" autoAdjust="0"/>
  </p:normalViewPr>
  <p:slideViewPr>
    <p:cSldViewPr>
      <p:cViewPr varScale="1">
        <p:scale>
          <a:sx n="107" d="100"/>
          <a:sy n="107" d="100"/>
        </p:scale>
        <p:origin x="-8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1DE4B-C7F2-4D6E-B088-7D0139D35AF2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065E55-CD6B-4983-90F2-62CF77924164}">
      <dgm:prSet phldrT="[Текст]" custT="1"/>
      <dgm:spPr>
        <a:solidFill>
          <a:srgbClr val="92D050">
            <a:alpha val="87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Взаимосвязь образовательных областей через систему развивающих речевых игр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760912-2DF6-4A32-B2DD-DDFE27C00F43}" type="parTrans" cxnId="{15EEBE9E-22B9-4941-BF73-3E8D0DB16AFB}">
      <dgm:prSet/>
      <dgm:spPr/>
      <dgm:t>
        <a:bodyPr/>
        <a:lstStyle/>
        <a:p>
          <a:endParaRPr lang="ru-RU"/>
        </a:p>
      </dgm:t>
    </dgm:pt>
    <dgm:pt modelId="{88B51D25-6094-44D8-B727-37864C8D0038}" type="sibTrans" cxnId="{15EEBE9E-22B9-4941-BF73-3E8D0DB16AFB}">
      <dgm:prSet/>
      <dgm:spPr/>
      <dgm:t>
        <a:bodyPr/>
        <a:lstStyle/>
        <a:p>
          <a:endParaRPr lang="ru-RU"/>
        </a:p>
      </dgm:t>
    </dgm:pt>
    <dgm:pt modelId="{196D9990-D555-41B9-8AC4-55C100632BF5}">
      <dgm:prSet phldrT="[Текст]" custT="1"/>
      <dgm:spPr>
        <a:solidFill>
          <a:srgbClr val="FFC000">
            <a:alpha val="87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Художественная литература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40C99D-D66C-415E-94AC-CEAA79504BCD}" type="parTrans" cxnId="{5017C804-A008-4968-AD08-6699CE9C4EE5}">
      <dgm:prSet/>
      <dgm:spPr/>
      <dgm:t>
        <a:bodyPr/>
        <a:lstStyle/>
        <a:p>
          <a:endParaRPr lang="ru-RU"/>
        </a:p>
      </dgm:t>
    </dgm:pt>
    <dgm:pt modelId="{B5CB2E8F-615A-4855-B0F8-EEAC731DC97F}" type="sibTrans" cxnId="{5017C804-A008-4968-AD08-6699CE9C4EE5}">
      <dgm:prSet/>
      <dgm:spPr/>
      <dgm:t>
        <a:bodyPr/>
        <a:lstStyle/>
        <a:p>
          <a:endParaRPr lang="ru-RU"/>
        </a:p>
      </dgm:t>
    </dgm:pt>
    <dgm:pt modelId="{81A29F70-170D-4825-8E09-CC0E2CF77AA2}">
      <dgm:prSet custT="1"/>
      <dgm:spPr>
        <a:solidFill>
          <a:srgbClr val="FFC000">
            <a:alpha val="87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Коммуникация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1CC9BA-87AA-42D8-82E2-11DF17D48908}" type="parTrans" cxnId="{FD4834EF-AB63-432D-BE4E-EDB3EA966102}">
      <dgm:prSet/>
      <dgm:spPr/>
      <dgm:t>
        <a:bodyPr/>
        <a:lstStyle/>
        <a:p>
          <a:endParaRPr lang="ru-RU"/>
        </a:p>
      </dgm:t>
    </dgm:pt>
    <dgm:pt modelId="{80D0BCE1-4954-47BF-BFA4-50128F6203C3}" type="sibTrans" cxnId="{FD4834EF-AB63-432D-BE4E-EDB3EA966102}">
      <dgm:prSet/>
      <dgm:spPr/>
      <dgm:t>
        <a:bodyPr/>
        <a:lstStyle/>
        <a:p>
          <a:endParaRPr lang="ru-RU"/>
        </a:p>
      </dgm:t>
    </dgm:pt>
    <dgm:pt modelId="{E8311F2E-8DCC-4860-8E9C-FCD7E28CE868}">
      <dgm:prSet custT="1"/>
      <dgm:spPr>
        <a:solidFill>
          <a:srgbClr val="FFC000">
            <a:alpha val="87000"/>
          </a:srgb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Познание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33DFEC-3317-4885-AB8A-A5E41BBC0287}" type="parTrans" cxnId="{1DBE9966-3E8F-4D9B-B470-9B72D2EE3BE9}">
      <dgm:prSet/>
      <dgm:spPr/>
      <dgm:t>
        <a:bodyPr/>
        <a:lstStyle/>
        <a:p>
          <a:endParaRPr lang="ru-RU"/>
        </a:p>
      </dgm:t>
    </dgm:pt>
    <dgm:pt modelId="{A11E7FF5-2752-4B98-8B91-A90A1DA18D33}" type="sibTrans" cxnId="{1DBE9966-3E8F-4D9B-B470-9B72D2EE3BE9}">
      <dgm:prSet/>
      <dgm:spPr/>
      <dgm:t>
        <a:bodyPr/>
        <a:lstStyle/>
        <a:p>
          <a:endParaRPr lang="ru-RU"/>
        </a:p>
      </dgm:t>
    </dgm:pt>
    <dgm:pt modelId="{7B4DDEC1-8E93-4554-AF97-71D259B123A6}">
      <dgm:prSet custT="1"/>
      <dgm:spPr>
        <a:solidFill>
          <a:srgbClr val="FFC000">
            <a:alpha val="87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Художественно- эстетическое развитие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7102F0-902B-48F6-A200-2826038A60CC}" type="parTrans" cxnId="{B0D9F7E5-A93C-4EBB-B953-73354C0C899C}">
      <dgm:prSet/>
      <dgm:spPr/>
      <dgm:t>
        <a:bodyPr/>
        <a:lstStyle/>
        <a:p>
          <a:endParaRPr lang="ru-RU"/>
        </a:p>
      </dgm:t>
    </dgm:pt>
    <dgm:pt modelId="{F6EFBADE-CCBD-4AD8-88A5-9D34EDC39A57}" type="sibTrans" cxnId="{B0D9F7E5-A93C-4EBB-B953-73354C0C899C}">
      <dgm:prSet/>
      <dgm:spPr/>
      <dgm:t>
        <a:bodyPr/>
        <a:lstStyle/>
        <a:p>
          <a:endParaRPr lang="ru-RU"/>
        </a:p>
      </dgm:t>
    </dgm:pt>
    <dgm:pt modelId="{D51E7026-472A-41FE-BEA7-7CA29772169E}">
      <dgm:prSet custT="1"/>
      <dgm:spPr>
        <a:solidFill>
          <a:srgbClr val="FFC000">
            <a:alpha val="87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Социализация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CCCC6E-8837-4B8D-A577-39CCD4F72F6C}" type="parTrans" cxnId="{C235C88A-C740-4DB4-A774-B941574DB1F1}">
      <dgm:prSet/>
      <dgm:spPr/>
      <dgm:t>
        <a:bodyPr/>
        <a:lstStyle/>
        <a:p>
          <a:endParaRPr lang="ru-RU"/>
        </a:p>
      </dgm:t>
    </dgm:pt>
    <dgm:pt modelId="{C1D649C9-AB11-41A6-89D2-82C9280C38C9}" type="sibTrans" cxnId="{C235C88A-C740-4DB4-A774-B941574DB1F1}">
      <dgm:prSet/>
      <dgm:spPr/>
      <dgm:t>
        <a:bodyPr/>
        <a:lstStyle/>
        <a:p>
          <a:endParaRPr lang="ru-RU"/>
        </a:p>
      </dgm:t>
    </dgm:pt>
    <dgm:pt modelId="{B0B7A6F2-89B0-4D6C-9E55-B19870617AC5}">
      <dgm:prSet custT="1"/>
      <dgm:spPr>
        <a:solidFill>
          <a:srgbClr val="FFC000">
            <a:alpha val="87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Физическая культура 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6453EB-D27F-4BB3-8A8B-FE9C4007F637}" type="parTrans" cxnId="{3A4EBC6D-8D85-4E6E-93A0-BFD86471CCF1}">
      <dgm:prSet/>
      <dgm:spPr/>
      <dgm:t>
        <a:bodyPr/>
        <a:lstStyle/>
        <a:p>
          <a:endParaRPr lang="ru-RU"/>
        </a:p>
      </dgm:t>
    </dgm:pt>
    <dgm:pt modelId="{A63B7893-25A2-4545-996E-346FFFA73B10}" type="sibTrans" cxnId="{3A4EBC6D-8D85-4E6E-93A0-BFD86471CCF1}">
      <dgm:prSet/>
      <dgm:spPr/>
      <dgm:t>
        <a:bodyPr/>
        <a:lstStyle/>
        <a:p>
          <a:endParaRPr lang="ru-RU"/>
        </a:p>
      </dgm:t>
    </dgm:pt>
    <dgm:pt modelId="{FDCD8707-967E-457B-8BC5-DF131905977F}" type="pres">
      <dgm:prSet presAssocID="{6661DE4B-C7F2-4D6E-B088-7D0139D35A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766FD9-26F5-4CB9-B6DC-E9800EE6E50F}" type="pres">
      <dgm:prSet presAssocID="{73065E55-CD6B-4983-90F2-62CF77924164}" presName="centerShape" presStyleLbl="node0" presStyleIdx="0" presStyleCnt="1" custScaleX="177490" custScaleY="127438"/>
      <dgm:spPr/>
      <dgm:t>
        <a:bodyPr/>
        <a:lstStyle/>
        <a:p>
          <a:endParaRPr lang="ru-RU"/>
        </a:p>
      </dgm:t>
    </dgm:pt>
    <dgm:pt modelId="{7660976B-18C6-487D-AE8A-60587151523A}" type="pres">
      <dgm:prSet presAssocID="{DC40C99D-D66C-415E-94AC-CEAA79504BCD}" presName="parTrans" presStyleLbl="sibTrans2D1" presStyleIdx="0" presStyleCnt="6"/>
      <dgm:spPr/>
      <dgm:t>
        <a:bodyPr/>
        <a:lstStyle/>
        <a:p>
          <a:endParaRPr lang="ru-RU"/>
        </a:p>
      </dgm:t>
    </dgm:pt>
    <dgm:pt modelId="{46D62C8E-BDEB-496C-9A6F-8AC056CB1393}" type="pres">
      <dgm:prSet presAssocID="{DC40C99D-D66C-415E-94AC-CEAA79504BCD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9974D2B1-C512-4771-9127-46A935F1F826}" type="pres">
      <dgm:prSet presAssocID="{196D9990-D555-41B9-8AC4-55C100632BF5}" presName="node" presStyleLbl="node1" presStyleIdx="0" presStyleCnt="6" custScaleX="119631" custRadScaleRad="98621" custRadScaleInc="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1336C-BA99-429D-B5AD-D0E7CE7892B4}" type="pres">
      <dgm:prSet presAssocID="{636453EB-D27F-4BB3-8A8B-FE9C4007F637}" presName="parTrans" presStyleLbl="sibTrans2D1" presStyleIdx="1" presStyleCnt="6"/>
      <dgm:spPr/>
      <dgm:t>
        <a:bodyPr/>
        <a:lstStyle/>
        <a:p>
          <a:endParaRPr lang="ru-RU"/>
        </a:p>
      </dgm:t>
    </dgm:pt>
    <dgm:pt modelId="{B6248A8D-0F95-4C0B-8381-0E8FDB023E06}" type="pres">
      <dgm:prSet presAssocID="{636453EB-D27F-4BB3-8A8B-FE9C4007F637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1D65C2A1-EA16-4565-8551-6EB979AD36D8}" type="pres">
      <dgm:prSet presAssocID="{B0B7A6F2-89B0-4D6C-9E55-B19870617AC5}" presName="node" presStyleLbl="node1" presStyleIdx="1" presStyleCnt="6" custScaleX="119919" custRadScaleRad="107890" custRadScaleInc="-13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689B3-6ADC-4D9D-B4E0-2794C1C1E615}" type="pres">
      <dgm:prSet presAssocID="{87CCCC6E-8837-4B8D-A577-39CCD4F72F6C}" presName="parTrans" presStyleLbl="sibTrans2D1" presStyleIdx="2" presStyleCnt="6"/>
      <dgm:spPr/>
      <dgm:t>
        <a:bodyPr/>
        <a:lstStyle/>
        <a:p>
          <a:endParaRPr lang="ru-RU"/>
        </a:p>
      </dgm:t>
    </dgm:pt>
    <dgm:pt modelId="{D8CC3342-463B-4860-BA74-4D29CCD892F2}" type="pres">
      <dgm:prSet presAssocID="{87CCCC6E-8837-4B8D-A577-39CCD4F72F6C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E8A76C8-E0A9-4CE8-A1F9-A0919CB3D394}" type="pres">
      <dgm:prSet presAssocID="{D51E7026-472A-41FE-BEA7-7CA29772169E}" presName="node" presStyleLbl="node1" presStyleIdx="2" presStyleCnt="6" custScaleX="116764" custRadScaleRad="106979" custRadScaleInc="6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6915E-2B3A-42EE-907B-86CC323A8BD3}" type="pres">
      <dgm:prSet presAssocID="{6E7102F0-902B-48F6-A200-2826038A60CC}" presName="parTrans" presStyleLbl="sibTrans2D1" presStyleIdx="3" presStyleCnt="6"/>
      <dgm:spPr/>
      <dgm:t>
        <a:bodyPr/>
        <a:lstStyle/>
        <a:p>
          <a:endParaRPr lang="ru-RU"/>
        </a:p>
      </dgm:t>
    </dgm:pt>
    <dgm:pt modelId="{0FCA44CA-A6C6-4827-9BCE-418AE755E8C3}" type="pres">
      <dgm:prSet presAssocID="{6E7102F0-902B-48F6-A200-2826038A60C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03056B2E-A845-42D0-972A-8BC6C581B22E}" type="pres">
      <dgm:prSet presAssocID="{7B4DDEC1-8E93-4554-AF97-71D259B123A6}" presName="node" presStyleLbl="node1" presStyleIdx="3" presStyleCnt="6" custScaleX="148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FA79B-0966-4047-AD7E-CA66D7C33A3A}" type="pres">
      <dgm:prSet presAssocID="{8333DFEC-3317-4885-AB8A-A5E41BBC0287}" presName="parTrans" presStyleLbl="sibTrans2D1" presStyleIdx="4" presStyleCnt="6"/>
      <dgm:spPr/>
      <dgm:t>
        <a:bodyPr/>
        <a:lstStyle/>
        <a:p>
          <a:endParaRPr lang="ru-RU"/>
        </a:p>
      </dgm:t>
    </dgm:pt>
    <dgm:pt modelId="{F0953D29-133E-4EB4-9F87-486C465B667E}" type="pres">
      <dgm:prSet presAssocID="{8333DFEC-3317-4885-AB8A-A5E41BBC0287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A73EBD39-59CA-4519-B057-0A0743527C93}" type="pres">
      <dgm:prSet presAssocID="{E8311F2E-8DCC-4860-8E9C-FCD7E28CE868}" presName="node" presStyleLbl="node1" presStyleIdx="4" presStyleCnt="6" custScaleX="111128" custRadScaleRad="112737" custRadScaleInc="6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A457A-586C-4934-A6AF-B82E14FD230E}" type="pres">
      <dgm:prSet presAssocID="{941CC9BA-87AA-42D8-82E2-11DF17D48908}" presName="parTrans" presStyleLbl="sibTrans2D1" presStyleIdx="5" presStyleCnt="6"/>
      <dgm:spPr/>
      <dgm:t>
        <a:bodyPr/>
        <a:lstStyle/>
        <a:p>
          <a:endParaRPr lang="ru-RU"/>
        </a:p>
      </dgm:t>
    </dgm:pt>
    <dgm:pt modelId="{B0C33A84-B57E-4BD3-AE7C-8398D2D238BD}" type="pres">
      <dgm:prSet presAssocID="{941CC9BA-87AA-42D8-82E2-11DF17D48908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5B75A0D3-F1F6-4BDC-8AD8-D8B7D21359F2}" type="pres">
      <dgm:prSet presAssocID="{81A29F70-170D-4825-8E09-CC0E2CF77AA2}" presName="node" presStyleLbl="node1" presStyleIdx="5" presStyleCnt="6" custScaleX="122123" custRadScaleRad="108398" custRadScaleInc="-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073775-21BF-416C-AAF7-BD25F8D76D3A}" type="presOf" srcId="{636453EB-D27F-4BB3-8A8B-FE9C4007F637}" destId="{A1B1336C-BA99-429D-B5AD-D0E7CE7892B4}" srcOrd="0" destOrd="0" presId="urn:microsoft.com/office/officeart/2005/8/layout/radial5"/>
    <dgm:cxn modelId="{1D12E3E7-C616-4AE4-9281-7012467047DF}" type="presOf" srcId="{87CCCC6E-8837-4B8D-A577-39CCD4F72F6C}" destId="{D8CC3342-463B-4860-BA74-4D29CCD892F2}" srcOrd="1" destOrd="0" presId="urn:microsoft.com/office/officeart/2005/8/layout/radial5"/>
    <dgm:cxn modelId="{15EEBE9E-22B9-4941-BF73-3E8D0DB16AFB}" srcId="{6661DE4B-C7F2-4D6E-B088-7D0139D35AF2}" destId="{73065E55-CD6B-4983-90F2-62CF77924164}" srcOrd="0" destOrd="0" parTransId="{7C760912-2DF6-4A32-B2DD-DDFE27C00F43}" sibTransId="{88B51D25-6094-44D8-B727-37864C8D0038}"/>
    <dgm:cxn modelId="{2095B4AF-34E1-440B-B030-0723627721F3}" type="presOf" srcId="{81A29F70-170D-4825-8E09-CC0E2CF77AA2}" destId="{5B75A0D3-F1F6-4BDC-8AD8-D8B7D21359F2}" srcOrd="0" destOrd="0" presId="urn:microsoft.com/office/officeart/2005/8/layout/radial5"/>
    <dgm:cxn modelId="{E0FE4232-38E1-456C-A3BE-E46B388BCD0C}" type="presOf" srcId="{6661DE4B-C7F2-4D6E-B088-7D0139D35AF2}" destId="{FDCD8707-967E-457B-8BC5-DF131905977F}" srcOrd="0" destOrd="0" presId="urn:microsoft.com/office/officeart/2005/8/layout/radial5"/>
    <dgm:cxn modelId="{B0D9F7E5-A93C-4EBB-B953-73354C0C899C}" srcId="{73065E55-CD6B-4983-90F2-62CF77924164}" destId="{7B4DDEC1-8E93-4554-AF97-71D259B123A6}" srcOrd="3" destOrd="0" parTransId="{6E7102F0-902B-48F6-A200-2826038A60CC}" sibTransId="{F6EFBADE-CCBD-4AD8-88A5-9D34EDC39A57}"/>
    <dgm:cxn modelId="{020E23FB-E8DC-4A77-96C1-705A414A2D0F}" type="presOf" srcId="{DC40C99D-D66C-415E-94AC-CEAA79504BCD}" destId="{7660976B-18C6-487D-AE8A-60587151523A}" srcOrd="0" destOrd="0" presId="urn:microsoft.com/office/officeart/2005/8/layout/radial5"/>
    <dgm:cxn modelId="{5017C804-A008-4968-AD08-6699CE9C4EE5}" srcId="{73065E55-CD6B-4983-90F2-62CF77924164}" destId="{196D9990-D555-41B9-8AC4-55C100632BF5}" srcOrd="0" destOrd="0" parTransId="{DC40C99D-D66C-415E-94AC-CEAA79504BCD}" sibTransId="{B5CB2E8F-615A-4855-B0F8-EEAC731DC97F}"/>
    <dgm:cxn modelId="{9F9D0870-1BF6-47BF-AE4A-79141EE9FBC0}" type="presOf" srcId="{8333DFEC-3317-4885-AB8A-A5E41BBC0287}" destId="{F0953D29-133E-4EB4-9F87-486C465B667E}" srcOrd="1" destOrd="0" presId="urn:microsoft.com/office/officeart/2005/8/layout/radial5"/>
    <dgm:cxn modelId="{707E0503-A13F-4ED4-9FAA-3FDEE2946CD4}" type="presOf" srcId="{941CC9BA-87AA-42D8-82E2-11DF17D48908}" destId="{536A457A-586C-4934-A6AF-B82E14FD230E}" srcOrd="0" destOrd="0" presId="urn:microsoft.com/office/officeart/2005/8/layout/radial5"/>
    <dgm:cxn modelId="{763EC8C3-CD28-49A1-8477-82C1B4DBB1C6}" type="presOf" srcId="{87CCCC6E-8837-4B8D-A577-39CCD4F72F6C}" destId="{033689B3-6ADC-4D9D-B4E0-2794C1C1E615}" srcOrd="0" destOrd="0" presId="urn:microsoft.com/office/officeart/2005/8/layout/radial5"/>
    <dgm:cxn modelId="{CBD4F401-F71C-4D31-B293-2109EABF7DB1}" type="presOf" srcId="{7B4DDEC1-8E93-4554-AF97-71D259B123A6}" destId="{03056B2E-A845-42D0-972A-8BC6C581B22E}" srcOrd="0" destOrd="0" presId="urn:microsoft.com/office/officeart/2005/8/layout/radial5"/>
    <dgm:cxn modelId="{9ECA5519-1F26-4E93-B465-266E406B8787}" type="presOf" srcId="{6E7102F0-902B-48F6-A200-2826038A60CC}" destId="{0FCA44CA-A6C6-4827-9BCE-418AE755E8C3}" srcOrd="1" destOrd="0" presId="urn:microsoft.com/office/officeart/2005/8/layout/radial5"/>
    <dgm:cxn modelId="{ED5166BA-E5A9-4380-B2FF-0D6947176C8A}" type="presOf" srcId="{8333DFEC-3317-4885-AB8A-A5E41BBC0287}" destId="{AFAFA79B-0966-4047-AD7E-CA66D7C33A3A}" srcOrd="0" destOrd="0" presId="urn:microsoft.com/office/officeart/2005/8/layout/radial5"/>
    <dgm:cxn modelId="{1C079AC0-FA30-48EA-AEC9-54AB2B3165D5}" type="presOf" srcId="{941CC9BA-87AA-42D8-82E2-11DF17D48908}" destId="{B0C33A84-B57E-4BD3-AE7C-8398D2D238BD}" srcOrd="1" destOrd="0" presId="urn:microsoft.com/office/officeart/2005/8/layout/radial5"/>
    <dgm:cxn modelId="{C235C88A-C740-4DB4-A774-B941574DB1F1}" srcId="{73065E55-CD6B-4983-90F2-62CF77924164}" destId="{D51E7026-472A-41FE-BEA7-7CA29772169E}" srcOrd="2" destOrd="0" parTransId="{87CCCC6E-8837-4B8D-A577-39CCD4F72F6C}" sibTransId="{C1D649C9-AB11-41A6-89D2-82C9280C38C9}"/>
    <dgm:cxn modelId="{CA4AAD8C-2C3B-4576-9702-111F9B1271BE}" type="presOf" srcId="{73065E55-CD6B-4983-90F2-62CF77924164}" destId="{5E766FD9-26F5-4CB9-B6DC-E9800EE6E50F}" srcOrd="0" destOrd="0" presId="urn:microsoft.com/office/officeart/2005/8/layout/radial5"/>
    <dgm:cxn modelId="{70354591-964B-4B02-8431-A4247526B76E}" type="presOf" srcId="{6E7102F0-902B-48F6-A200-2826038A60CC}" destId="{CED6915E-2B3A-42EE-907B-86CC323A8BD3}" srcOrd="0" destOrd="0" presId="urn:microsoft.com/office/officeart/2005/8/layout/radial5"/>
    <dgm:cxn modelId="{671B8EC7-B1BF-4DC4-A4FD-6AB60131B250}" type="presOf" srcId="{196D9990-D555-41B9-8AC4-55C100632BF5}" destId="{9974D2B1-C512-4771-9127-46A935F1F826}" srcOrd="0" destOrd="0" presId="urn:microsoft.com/office/officeart/2005/8/layout/radial5"/>
    <dgm:cxn modelId="{47877F11-86E5-496E-95C4-0F93FF0C24A2}" type="presOf" srcId="{DC40C99D-D66C-415E-94AC-CEAA79504BCD}" destId="{46D62C8E-BDEB-496C-9A6F-8AC056CB1393}" srcOrd="1" destOrd="0" presId="urn:microsoft.com/office/officeart/2005/8/layout/radial5"/>
    <dgm:cxn modelId="{3A4EBC6D-8D85-4E6E-93A0-BFD86471CCF1}" srcId="{73065E55-CD6B-4983-90F2-62CF77924164}" destId="{B0B7A6F2-89B0-4D6C-9E55-B19870617AC5}" srcOrd="1" destOrd="0" parTransId="{636453EB-D27F-4BB3-8A8B-FE9C4007F637}" sibTransId="{A63B7893-25A2-4545-996E-346FFFA73B10}"/>
    <dgm:cxn modelId="{37FEAFA6-B561-4D42-B8EC-8236DE974375}" type="presOf" srcId="{E8311F2E-8DCC-4860-8E9C-FCD7E28CE868}" destId="{A73EBD39-59CA-4519-B057-0A0743527C93}" srcOrd="0" destOrd="0" presId="urn:microsoft.com/office/officeart/2005/8/layout/radial5"/>
    <dgm:cxn modelId="{FD4834EF-AB63-432D-BE4E-EDB3EA966102}" srcId="{73065E55-CD6B-4983-90F2-62CF77924164}" destId="{81A29F70-170D-4825-8E09-CC0E2CF77AA2}" srcOrd="5" destOrd="0" parTransId="{941CC9BA-87AA-42D8-82E2-11DF17D48908}" sibTransId="{80D0BCE1-4954-47BF-BFA4-50128F6203C3}"/>
    <dgm:cxn modelId="{2271F64A-541E-40C9-B19A-FAD44A70AAEF}" type="presOf" srcId="{B0B7A6F2-89B0-4D6C-9E55-B19870617AC5}" destId="{1D65C2A1-EA16-4565-8551-6EB979AD36D8}" srcOrd="0" destOrd="0" presId="urn:microsoft.com/office/officeart/2005/8/layout/radial5"/>
    <dgm:cxn modelId="{04AD8AAB-2B78-4884-BD01-BF15B0403D7C}" type="presOf" srcId="{636453EB-D27F-4BB3-8A8B-FE9C4007F637}" destId="{B6248A8D-0F95-4C0B-8381-0E8FDB023E06}" srcOrd="1" destOrd="0" presId="urn:microsoft.com/office/officeart/2005/8/layout/radial5"/>
    <dgm:cxn modelId="{1DBE9966-3E8F-4D9B-B470-9B72D2EE3BE9}" srcId="{73065E55-CD6B-4983-90F2-62CF77924164}" destId="{E8311F2E-8DCC-4860-8E9C-FCD7E28CE868}" srcOrd="4" destOrd="0" parTransId="{8333DFEC-3317-4885-AB8A-A5E41BBC0287}" sibTransId="{A11E7FF5-2752-4B98-8B91-A90A1DA18D33}"/>
    <dgm:cxn modelId="{24E512EB-372A-407E-BC98-7EA68054A1D2}" type="presOf" srcId="{D51E7026-472A-41FE-BEA7-7CA29772169E}" destId="{2E8A76C8-E0A9-4CE8-A1F9-A0919CB3D394}" srcOrd="0" destOrd="0" presId="urn:microsoft.com/office/officeart/2005/8/layout/radial5"/>
    <dgm:cxn modelId="{F579CDAC-D1A0-4549-84C5-4901E29E5D96}" type="presParOf" srcId="{FDCD8707-967E-457B-8BC5-DF131905977F}" destId="{5E766FD9-26F5-4CB9-B6DC-E9800EE6E50F}" srcOrd="0" destOrd="0" presId="urn:microsoft.com/office/officeart/2005/8/layout/radial5"/>
    <dgm:cxn modelId="{C63B38F0-51D1-4C22-AD50-F6A7343C780A}" type="presParOf" srcId="{FDCD8707-967E-457B-8BC5-DF131905977F}" destId="{7660976B-18C6-487D-AE8A-60587151523A}" srcOrd="1" destOrd="0" presId="urn:microsoft.com/office/officeart/2005/8/layout/radial5"/>
    <dgm:cxn modelId="{215F3CD3-5BAD-4DD3-9D8A-AFC1370F19B0}" type="presParOf" srcId="{7660976B-18C6-487D-AE8A-60587151523A}" destId="{46D62C8E-BDEB-496C-9A6F-8AC056CB1393}" srcOrd="0" destOrd="0" presId="urn:microsoft.com/office/officeart/2005/8/layout/radial5"/>
    <dgm:cxn modelId="{6BCFA09B-8863-4AB6-84C3-EA03F9869E21}" type="presParOf" srcId="{FDCD8707-967E-457B-8BC5-DF131905977F}" destId="{9974D2B1-C512-4771-9127-46A935F1F826}" srcOrd="2" destOrd="0" presId="urn:microsoft.com/office/officeart/2005/8/layout/radial5"/>
    <dgm:cxn modelId="{313C43C2-09D9-4545-B3F0-751DCC368555}" type="presParOf" srcId="{FDCD8707-967E-457B-8BC5-DF131905977F}" destId="{A1B1336C-BA99-429D-B5AD-D0E7CE7892B4}" srcOrd="3" destOrd="0" presId="urn:microsoft.com/office/officeart/2005/8/layout/radial5"/>
    <dgm:cxn modelId="{B0AB1EDA-FEE0-446E-B153-F352E14F3DA8}" type="presParOf" srcId="{A1B1336C-BA99-429D-B5AD-D0E7CE7892B4}" destId="{B6248A8D-0F95-4C0B-8381-0E8FDB023E06}" srcOrd="0" destOrd="0" presId="urn:microsoft.com/office/officeart/2005/8/layout/radial5"/>
    <dgm:cxn modelId="{36272763-BA7A-4E8E-A2A7-D0BE3FB61E5B}" type="presParOf" srcId="{FDCD8707-967E-457B-8BC5-DF131905977F}" destId="{1D65C2A1-EA16-4565-8551-6EB979AD36D8}" srcOrd="4" destOrd="0" presId="urn:microsoft.com/office/officeart/2005/8/layout/radial5"/>
    <dgm:cxn modelId="{760A8CE8-7A96-4474-8BDB-1CD909D225C3}" type="presParOf" srcId="{FDCD8707-967E-457B-8BC5-DF131905977F}" destId="{033689B3-6ADC-4D9D-B4E0-2794C1C1E615}" srcOrd="5" destOrd="0" presId="urn:microsoft.com/office/officeart/2005/8/layout/radial5"/>
    <dgm:cxn modelId="{55433CAF-1A6E-4E54-8AD6-CF166DAD51B9}" type="presParOf" srcId="{033689B3-6ADC-4D9D-B4E0-2794C1C1E615}" destId="{D8CC3342-463B-4860-BA74-4D29CCD892F2}" srcOrd="0" destOrd="0" presId="urn:microsoft.com/office/officeart/2005/8/layout/radial5"/>
    <dgm:cxn modelId="{077B14F9-1C85-495F-A988-E3FF6BF262D9}" type="presParOf" srcId="{FDCD8707-967E-457B-8BC5-DF131905977F}" destId="{2E8A76C8-E0A9-4CE8-A1F9-A0919CB3D394}" srcOrd="6" destOrd="0" presId="urn:microsoft.com/office/officeart/2005/8/layout/radial5"/>
    <dgm:cxn modelId="{264BCB38-5C94-4851-87BA-518E086394E0}" type="presParOf" srcId="{FDCD8707-967E-457B-8BC5-DF131905977F}" destId="{CED6915E-2B3A-42EE-907B-86CC323A8BD3}" srcOrd="7" destOrd="0" presId="urn:microsoft.com/office/officeart/2005/8/layout/radial5"/>
    <dgm:cxn modelId="{A9B1AB59-B65E-46D7-B7C5-FA5ACFE90C2D}" type="presParOf" srcId="{CED6915E-2B3A-42EE-907B-86CC323A8BD3}" destId="{0FCA44CA-A6C6-4827-9BCE-418AE755E8C3}" srcOrd="0" destOrd="0" presId="urn:microsoft.com/office/officeart/2005/8/layout/radial5"/>
    <dgm:cxn modelId="{23FDFCAA-7F4A-4416-B392-6AE6B069EA64}" type="presParOf" srcId="{FDCD8707-967E-457B-8BC5-DF131905977F}" destId="{03056B2E-A845-42D0-972A-8BC6C581B22E}" srcOrd="8" destOrd="0" presId="urn:microsoft.com/office/officeart/2005/8/layout/radial5"/>
    <dgm:cxn modelId="{71724F30-2243-4B13-8718-738AB3EA5401}" type="presParOf" srcId="{FDCD8707-967E-457B-8BC5-DF131905977F}" destId="{AFAFA79B-0966-4047-AD7E-CA66D7C33A3A}" srcOrd="9" destOrd="0" presId="urn:microsoft.com/office/officeart/2005/8/layout/radial5"/>
    <dgm:cxn modelId="{B16BCE55-9353-4380-A467-D891C187146F}" type="presParOf" srcId="{AFAFA79B-0966-4047-AD7E-CA66D7C33A3A}" destId="{F0953D29-133E-4EB4-9F87-486C465B667E}" srcOrd="0" destOrd="0" presId="urn:microsoft.com/office/officeart/2005/8/layout/radial5"/>
    <dgm:cxn modelId="{3CD2B1C5-D148-43F5-A090-311297A94399}" type="presParOf" srcId="{FDCD8707-967E-457B-8BC5-DF131905977F}" destId="{A73EBD39-59CA-4519-B057-0A0743527C93}" srcOrd="10" destOrd="0" presId="urn:microsoft.com/office/officeart/2005/8/layout/radial5"/>
    <dgm:cxn modelId="{09CC2F22-D68C-4C6B-B481-E2204080EA88}" type="presParOf" srcId="{FDCD8707-967E-457B-8BC5-DF131905977F}" destId="{536A457A-586C-4934-A6AF-B82E14FD230E}" srcOrd="11" destOrd="0" presId="urn:microsoft.com/office/officeart/2005/8/layout/radial5"/>
    <dgm:cxn modelId="{BCA8529A-08E6-4761-AFAD-C86BAAC4CC6D}" type="presParOf" srcId="{536A457A-586C-4934-A6AF-B82E14FD230E}" destId="{B0C33A84-B57E-4BD3-AE7C-8398D2D238BD}" srcOrd="0" destOrd="0" presId="urn:microsoft.com/office/officeart/2005/8/layout/radial5"/>
    <dgm:cxn modelId="{62C9C6F9-19E3-4261-AB41-2E0D27CBEE88}" type="presParOf" srcId="{FDCD8707-967E-457B-8BC5-DF131905977F}" destId="{5B75A0D3-F1F6-4BDC-8AD8-D8B7D21359F2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766FD9-26F5-4CB9-B6DC-E9800EE6E50F}">
      <dsp:nvSpPr>
        <dsp:cNvPr id="0" name=""/>
        <dsp:cNvSpPr/>
      </dsp:nvSpPr>
      <dsp:spPr>
        <a:xfrm>
          <a:off x="1674890" y="2054969"/>
          <a:ext cx="2427814" cy="1743173"/>
        </a:xfrm>
        <a:prstGeom prst="ellipse">
          <a:avLst/>
        </a:prstGeom>
        <a:solidFill>
          <a:srgbClr val="92D05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Взаимосвязь образовательных областей через систему развивающих речевых игр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74890" y="2054969"/>
        <a:ext cx="2427814" cy="1743173"/>
      </dsp:txXfrm>
    </dsp:sp>
    <dsp:sp modelId="{7660976B-18C6-487D-AE8A-60587151523A}">
      <dsp:nvSpPr>
        <dsp:cNvPr id="0" name=""/>
        <dsp:cNvSpPr/>
      </dsp:nvSpPr>
      <dsp:spPr>
        <a:xfrm rot="16202304">
          <a:off x="2761515" y="1559099"/>
          <a:ext cx="256047" cy="523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6202304">
        <a:off x="2761515" y="1559099"/>
        <a:ext cx="256047" cy="523126"/>
      </dsp:txXfrm>
    </dsp:sp>
    <dsp:sp modelId="{9974D2B1-C512-4771-9127-46A935F1F826}">
      <dsp:nvSpPr>
        <dsp:cNvPr id="0" name=""/>
        <dsp:cNvSpPr/>
      </dsp:nvSpPr>
      <dsp:spPr>
        <a:xfrm>
          <a:off x="1969894" y="33254"/>
          <a:ext cx="1840652" cy="1538608"/>
        </a:xfrm>
        <a:prstGeom prst="ellipse">
          <a:avLst/>
        </a:prstGeom>
        <a:solidFill>
          <a:srgbClr val="FFC00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Художественная литература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69894" y="33254"/>
        <a:ext cx="1840652" cy="1538608"/>
      </dsp:txXfrm>
    </dsp:sp>
    <dsp:sp modelId="{A1B1336C-BA99-429D-B5AD-D0E7CE7892B4}">
      <dsp:nvSpPr>
        <dsp:cNvPr id="0" name=""/>
        <dsp:cNvSpPr/>
      </dsp:nvSpPr>
      <dsp:spPr>
        <a:xfrm rot="19548918">
          <a:off x="3824167" y="1958962"/>
          <a:ext cx="208239" cy="523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9548918">
        <a:off x="3824167" y="1958962"/>
        <a:ext cx="208239" cy="523126"/>
      </dsp:txXfrm>
    </dsp:sp>
    <dsp:sp modelId="{1D65C2A1-EA16-4565-8551-6EB979AD36D8}">
      <dsp:nvSpPr>
        <dsp:cNvPr id="0" name=""/>
        <dsp:cNvSpPr/>
      </dsp:nvSpPr>
      <dsp:spPr>
        <a:xfrm>
          <a:off x="3888429" y="851694"/>
          <a:ext cx="1845083" cy="1538608"/>
        </a:xfrm>
        <a:prstGeom prst="ellipse">
          <a:avLst/>
        </a:prstGeom>
        <a:solidFill>
          <a:srgbClr val="FFC00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Физическая культура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88429" y="851694"/>
        <a:ext cx="1845083" cy="1538608"/>
      </dsp:txXfrm>
    </dsp:sp>
    <dsp:sp modelId="{033689B3-6ADC-4D9D-B4E0-2794C1C1E615}">
      <dsp:nvSpPr>
        <dsp:cNvPr id="0" name=""/>
        <dsp:cNvSpPr/>
      </dsp:nvSpPr>
      <dsp:spPr>
        <a:xfrm rot="1909080">
          <a:off x="3861271" y="3328721"/>
          <a:ext cx="194520" cy="523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909080">
        <a:off x="3861271" y="3328721"/>
        <a:ext cx="194520" cy="523126"/>
      </dsp:txXfrm>
    </dsp:sp>
    <dsp:sp modelId="{2E8A76C8-E0A9-4CE8-A1F9-A0919CB3D394}">
      <dsp:nvSpPr>
        <dsp:cNvPr id="0" name=""/>
        <dsp:cNvSpPr/>
      </dsp:nvSpPr>
      <dsp:spPr>
        <a:xfrm>
          <a:off x="3948302" y="3371976"/>
          <a:ext cx="1796540" cy="1538608"/>
        </a:xfrm>
        <a:prstGeom prst="ellipse">
          <a:avLst/>
        </a:prstGeom>
        <a:solidFill>
          <a:srgbClr val="FFC00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Социализация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48302" y="3371976"/>
        <a:ext cx="1796540" cy="1538608"/>
      </dsp:txXfrm>
    </dsp:sp>
    <dsp:sp modelId="{CED6915E-2B3A-42EE-907B-86CC323A8BD3}">
      <dsp:nvSpPr>
        <dsp:cNvPr id="0" name=""/>
        <dsp:cNvSpPr/>
      </dsp:nvSpPr>
      <dsp:spPr>
        <a:xfrm rot="5400000">
          <a:off x="2752903" y="3785291"/>
          <a:ext cx="271787" cy="523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5400000">
        <a:off x="2752903" y="3785291"/>
        <a:ext cx="271787" cy="523126"/>
      </dsp:txXfrm>
    </dsp:sp>
    <dsp:sp modelId="{03056B2E-A845-42D0-972A-8BC6C581B22E}">
      <dsp:nvSpPr>
        <dsp:cNvPr id="0" name=""/>
        <dsp:cNvSpPr/>
      </dsp:nvSpPr>
      <dsp:spPr>
        <a:xfrm>
          <a:off x="1746927" y="4310950"/>
          <a:ext cx="2283741" cy="1538608"/>
        </a:xfrm>
        <a:prstGeom prst="ellipse">
          <a:avLst/>
        </a:prstGeom>
        <a:solidFill>
          <a:srgbClr val="FFC00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Художественно- эстетическое развитие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46927" y="4310950"/>
        <a:ext cx="2283741" cy="1538608"/>
      </dsp:txXfrm>
    </dsp:sp>
    <dsp:sp modelId="{AFAFA79B-0966-4047-AD7E-CA66D7C33A3A}">
      <dsp:nvSpPr>
        <dsp:cNvPr id="0" name=""/>
        <dsp:cNvSpPr/>
      </dsp:nvSpPr>
      <dsp:spPr>
        <a:xfrm rot="9040258">
          <a:off x="1654519" y="3298225"/>
          <a:ext cx="214419" cy="523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9040258">
        <a:off x="1654519" y="3298225"/>
        <a:ext cx="214419" cy="523126"/>
      </dsp:txXfrm>
    </dsp:sp>
    <dsp:sp modelId="{A73EBD39-59CA-4519-B057-0A0743527C93}">
      <dsp:nvSpPr>
        <dsp:cNvPr id="0" name=""/>
        <dsp:cNvSpPr/>
      </dsp:nvSpPr>
      <dsp:spPr>
        <a:xfrm>
          <a:off x="0" y="3299971"/>
          <a:ext cx="1709824" cy="1538608"/>
        </a:xfrm>
        <a:prstGeom prst="ellipse">
          <a:avLst/>
        </a:prstGeom>
        <a:solidFill>
          <a:srgbClr val="FFC00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Познание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299971"/>
        <a:ext cx="1709824" cy="1538608"/>
      </dsp:txXfrm>
    </dsp:sp>
    <dsp:sp modelId="{536A457A-586C-4934-A6AF-B82E14FD230E}">
      <dsp:nvSpPr>
        <dsp:cNvPr id="0" name=""/>
        <dsp:cNvSpPr/>
      </dsp:nvSpPr>
      <dsp:spPr>
        <a:xfrm rot="12647381">
          <a:off x="1751919" y="2034525"/>
          <a:ext cx="157651" cy="523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2647381">
        <a:off x="1751919" y="2034525"/>
        <a:ext cx="157651" cy="523126"/>
      </dsp:txXfrm>
    </dsp:sp>
    <dsp:sp modelId="{5B75A0D3-F1F6-4BDC-8AD8-D8B7D21359F2}">
      <dsp:nvSpPr>
        <dsp:cNvPr id="0" name=""/>
        <dsp:cNvSpPr/>
      </dsp:nvSpPr>
      <dsp:spPr>
        <a:xfrm>
          <a:off x="0" y="995711"/>
          <a:ext cx="1878994" cy="1538608"/>
        </a:xfrm>
        <a:prstGeom prst="ellipse">
          <a:avLst/>
        </a:prstGeom>
        <a:solidFill>
          <a:srgbClr val="FFC000">
            <a:alpha val="87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Коммуникация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995711"/>
        <a:ext cx="1878994" cy="1538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0857-D4E2-49D1-AA58-3C25AF3E27A3}" type="datetimeFigureOut">
              <a:rPr lang="ru-RU" smtClean="0"/>
              <a:pPr/>
              <a:t>20.12.2014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D8C13-1350-4650-BF73-6E3139169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9BD7-0D0F-48B7-87FB-4ADED6403238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A72B-0605-48D3-B7A5-DB0BCBB59F0D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3B83-1871-47A7-87DC-C32EECCAD633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69453-2957-4E50-8717-F1B611EF9468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EDC7-E50C-4625-BEBC-66A6A3864CB2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8294-89C2-4487-A558-D76B0F617D3E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8F6B-2BFB-4D7F-9769-685069D87C2D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20A3-ECA7-434E-BAEA-793D423E0840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CC5D-112F-4C22-9DF6-449FC6226ED7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35EB-4A1A-4C2F-858C-68C6F7173A5F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F9F2-81CC-4B73-9EB4-5FBFB66FC468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42070-F0B6-49FA-90EF-EF8ED5959F1D}" type="datetime1">
              <a:rPr lang="ru-RU" smtClean="0"/>
              <a:pPr/>
              <a:t>20.12.2014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27C0B-53FD-4127-9A92-98C8F0437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221984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– 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познавательном развитии детей старшей группы.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2852936"/>
            <a:ext cx="5111750" cy="385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796136" y="4725144"/>
            <a:ext cx="3008313" cy="188275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детского сада «Сказка»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Иванова Вита Николаевна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п.г.т. Раздольное.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i="1" dirty="0" smtClean="0">
                <a:solidFill>
                  <a:srgbClr val="C00000"/>
                </a:solidFill>
              </a:rPr>
              <a:t>Дидактические игры и пособия изготовленные своими руками</a:t>
            </a:r>
            <a:endParaRPr lang="ru-RU" sz="6600" i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70767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игра «Геометрик»</a:t>
            </a:r>
          </a:p>
        </p:txBody>
      </p:sp>
      <p:pic>
        <p:nvPicPr>
          <p:cNvPr id="2051" name="Picture 3" descr="E:\вИТА НИКОЛАЕВНА\IMG_4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6007596" cy="4005064"/>
          </a:xfrm>
          <a:prstGeom prst="rect">
            <a:avLst/>
          </a:prstGeom>
          <a:noFill/>
        </p:spPr>
      </p:pic>
      <p:pic>
        <p:nvPicPr>
          <p:cNvPr id="2050" name="Picture 2" descr="E:\вИТА НИКОЛАЕВНА\IMG_4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424" y="980728"/>
            <a:ext cx="5184576" cy="345638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8435280" cy="5505475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данной игры можно учить цифры, буквы, геометрические фигуры, «рисовать» различные предметы, узоры, стоить лабиринты, знакомиться с понятиями большой - маленький, научить ребенка ориентироваться в пространстве и выполнять задания по образцу и т.п.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Вам понадобится: деревянная дощечка, силовые кнопки, линейка, карандаш, резиночки, оракал</a:t>
            </a:r>
          </a:p>
          <a:p>
            <a:pPr algn="just"/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686800" cy="11620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«Волшебный городок»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686800" cy="45861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игры: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мелкой моторики, умение играть в группе, так и самостоятельно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Закрепление навыков ориентирования в пространстве, освоение таких пространственных понятий (справа, слева, сверху, снизу, на, под, над, в и т. д.) 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связной речи. 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вИТА НИКОЛАЕВНА\IMG_4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176464" cy="6264696"/>
          </a:xfrm>
          <a:prstGeom prst="rect">
            <a:avLst/>
          </a:prstGeom>
          <a:noFill/>
        </p:spPr>
      </p:pic>
      <p:pic>
        <p:nvPicPr>
          <p:cNvPr id="7" name="Picture 3" descr="E:\вИТА НИКОЛАЕВНА\IMG_4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6632"/>
            <a:ext cx="4176464" cy="626469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1620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«Аквариум и Рыбки», «Подбери спасательный круг»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1628800"/>
            <a:ext cx="3008313" cy="46910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игр: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закрепить знания детей об образовании чисел в приделах 10.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Закрепить  представление о составе чисел из двух меньших.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вИТА НИКОЛАЕВНА\IMG_4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340768"/>
            <a:ext cx="3598540" cy="539781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4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54624" cy="6381936"/>
          </a:xfrm>
        </p:spPr>
      </p:pic>
      <p:pic>
        <p:nvPicPr>
          <p:cNvPr id="9" name="Содержимое 8" descr="IMG_40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244280" cy="636642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«Волшебная крышечка»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игры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приемов умственной деятельности, закрепление представлений о числе, навык выражения количества через число.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сенсорных возможностей детей, логического мышления.</a:t>
            </a:r>
          </a:p>
        </p:txBody>
      </p:sp>
      <p:pic>
        <p:nvPicPr>
          <p:cNvPr id="6" name="Содержимое 5" descr="IMG_40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484784"/>
            <a:ext cx="3445603" cy="516840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«Сложи квадрат». </a:t>
            </a: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(Пособия Никитина).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8686800" cy="16847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игры: 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сенсорных эталонов цвета и формы,  знакомство  с основными геометрическими фигурами и понятиями величины.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рук, логического мышления  и творческих способностей.</a:t>
            </a:r>
          </a:p>
        </p:txBody>
      </p:sp>
      <p:pic>
        <p:nvPicPr>
          <p:cNvPr id="5" name="Содержимое 4" descr="IMG_40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1333" b="14000"/>
          <a:stretch>
            <a:fillRect/>
          </a:stretch>
        </p:blipFill>
        <p:spPr>
          <a:xfrm>
            <a:off x="1619672" y="2996952"/>
            <a:ext cx="619603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_40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6832" y="548680"/>
            <a:ext cx="4089143" cy="6133715"/>
          </a:xfrm>
        </p:spPr>
      </p:pic>
      <p:pic>
        <p:nvPicPr>
          <p:cNvPr id="9" name="Содержимое 8" descr="IMG_40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4097429" cy="614614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8507288" cy="5505475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прекрасное средство обучения и развития, используемое при усвоении любого программного материала. Специально подобранные игры и упражнения дают возможность благоприятно воздействовать на все компоненты речи. В игре ребенок получает возможность обогащать и закреплять словарь, развивать связную речь, расширять знания об окружающем мире, развивать коммуникативные навыки. Игровой метод обучения способствует созданию заинтересованной, непринужденной обстановки; повышает речевую мотивацию; побуждает детей к общению друг с другом; процесс мышления протекает быстрее, новые навыки усваиваются прочнее.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7796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«Дружные пчелки»</a:t>
            </a:r>
            <a:endParaRPr lang="ru-RU" sz="3200" dirty="0"/>
          </a:p>
        </p:txBody>
      </p:sp>
      <p:pic>
        <p:nvPicPr>
          <p:cNvPr id="5" name="Содержимое 4" descr="IMG_4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132856"/>
            <a:ext cx="6804757" cy="45365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052736"/>
            <a:ext cx="8579296" cy="14898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игры: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детей проводить звуковой анализ слов, учить придумывать слова с заданным звуком, определять количество слогов в слове.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56366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«Городецкие узоры»</a:t>
            </a:r>
            <a:endParaRPr lang="ru-RU" sz="3200" dirty="0"/>
          </a:p>
        </p:txBody>
      </p:sp>
      <p:pic>
        <p:nvPicPr>
          <p:cNvPr id="5" name="Содержимое 4" descr="IMG_4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1916832"/>
            <a:ext cx="5508613" cy="367240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34680" cy="47302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игры: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 городецкой росписью, с её основными элементами: «бутон», «розан», «купавка», «листок.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самостоятельно и по образцу выкладывать узоры росписи.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4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35488" cy="3356992"/>
          </a:xfrm>
        </p:spPr>
      </p:pic>
      <p:pic>
        <p:nvPicPr>
          <p:cNvPr id="9" name="Содержимое 8" descr="IMG_4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92488" y="3356992"/>
            <a:ext cx="5251512" cy="350100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437620"/>
            <a:ext cx="2880320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на изучение состава числа «Числовые ракеты»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62880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556792"/>
            <a:ext cx="6408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игры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представления детей о составе числа;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закреплять умение соотносить число с цифрой;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упражнять детей в умении раскладывать число на два меньших и составлять из двух меньших большее;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побуждать детей находить разные варианты при составлении числа из двух меньших;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память, зрительное восприятие, внимание, уметь делать логические умозаключения;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интерес к играм математического содержания;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мелкую моторику рук.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26" name="Picture 2" descr="E:\DCIM\145NIKON\DSCN13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536504" cy="4176464"/>
          </a:xfrm>
          <a:prstGeom prst="rect">
            <a:avLst/>
          </a:prstGeom>
          <a:noFill/>
        </p:spPr>
      </p:pic>
      <p:pic>
        <p:nvPicPr>
          <p:cNvPr id="1027" name="Picture 3" descr="E:\DCIM\145NIKON\DSCN13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52936"/>
            <a:ext cx="4470648" cy="3821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2050" name="Picture 2" descr="E:\DCIM\145NIKON\DSCN13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9650" y="1304764"/>
            <a:ext cx="4896545" cy="3816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Обучающий плакат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«Веселые рыбки»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40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5881" t="10603" r="21103"/>
          <a:stretch>
            <a:fillRect/>
          </a:stretch>
        </p:blipFill>
        <p:spPr>
          <a:xfrm>
            <a:off x="0" y="1484784"/>
            <a:ext cx="4419795" cy="4968552"/>
          </a:xfrm>
        </p:spPr>
      </p:pic>
      <p:pic>
        <p:nvPicPr>
          <p:cNvPr id="9" name="Содержимое 8" descr="IMG_4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484" y="2420888"/>
            <a:ext cx="4644516" cy="3096344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Обучающий плакат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«Геометрическая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полянка»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0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3"/>
            <a:ext cx="7416824" cy="494454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Обучающее пособие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«Весёлые осьминожки»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12169"/>
            <a:ext cx="3563888" cy="5345831"/>
          </a:xfrm>
        </p:spPr>
      </p:pic>
      <p:pic>
        <p:nvPicPr>
          <p:cNvPr id="6" name="Содержимое 5" descr="IMG_40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582145" cy="5373216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Обучающий плакат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«Куда летят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ракеты?»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0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456384" cy="5184575"/>
          </a:xfrm>
        </p:spPr>
      </p:pic>
      <p:pic>
        <p:nvPicPr>
          <p:cNvPr id="6" name="Содержимое 5" descr="IMG_40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591" r="4540"/>
          <a:stretch>
            <a:fillRect/>
          </a:stretch>
        </p:blipFill>
        <p:spPr>
          <a:xfrm>
            <a:off x="5004048" y="1484784"/>
            <a:ext cx="3384376" cy="5233397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203848" y="273050"/>
          <a:ext cx="576064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3008313" cy="3921299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игра используется при обучении детей математике, развитию речи, ознакомлению с природой и окружающим миром, в развитии сенсорной культуры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Обучающий плакат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«Сосчитай и обозначь цифрой»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0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7499176" cy="499945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Обучающий плакат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«Геометрическая улица»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4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030" r="5050" b="4545"/>
          <a:stretch>
            <a:fillRect/>
          </a:stretch>
        </p:blipFill>
        <p:spPr>
          <a:xfrm>
            <a:off x="1131618" y="1700808"/>
            <a:ext cx="6968774" cy="482453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4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884876" cy="525658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73050"/>
            <a:ext cx="8507288" cy="585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универсальны и их разнообразие и наполнение содержанием зависит только от вашей фантазии и желания работать с детьми весело и интересно.</a:t>
            </a:r>
            <a:endParaRPr lang="ru-RU" sz="4400" b="1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Спасибо за внимание!</a:t>
            </a:r>
            <a:endParaRPr lang="ru-RU" sz="4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Хорошая речь – важное условие развития личности ребёнка. Чем богаче и правильнее у ребенка речь, тем легче высказывать ему свои мысли, тем шире его возможности в познании окружающего мира, содержательнее и полноценнее отношения со сверстниками и взрослыми, тем активнее осуществляется его психическое развитие. Но речь ребёнка не является врождённой функцией. Она развивается постепенно, вместе с его ростом и развитием. Речь необходимо формировать и развивать в комплексе с общим развитием ребёнка. Гораздо успешнее это осуществлять, используя игры. Так как в дошкольном возрасте игровая деятельность является ведущей.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вИТА НИКОЛАЕВНА\IMG_4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456384" cy="518457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88642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дидактических игр.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435280" cy="496855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Настольно - печатные игры :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используются как наглядные пособия, направленные на развитие зрительной памяти и внимания: « Что растёт в саду, лесу, огороде?»,«Что сначала, что потом?»,«Что кому нужно?», «Лото».«Логический поезд», «Где это я видел?» и др.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предметами или игрушками :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направлены на развитие тактильных ощущений, умение манипулировать с различными предметами и игрушками, развитие творческого мышления и воображения: «Что изменилось?»,«Найди и назови», «Магазин»,«Чьи это детки»,«Кто скорее соберет?» и др.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Словесные игры: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способствуют развитию слуховой памяти, внимания, коммуникативных способностей, а также развитию связной речи. «Кому что нужно?», «Назови три предмета», «Назови одним словом». «Похож –не похож», »Кто больше заметит небылиц». А что потом?», «Так бывает или нет?» и др.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288" cy="85169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дидактической игры.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363326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Обязательными структурными элементами дидактической игры являются: обучающая и воспитывающая задача, игровые действия и правила.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Вита\Фото\фото 1\DSCN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573016"/>
            <a:ext cx="4176464" cy="313282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73050"/>
            <a:ext cx="8363272" cy="625229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дидактических игр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ознакомление детей с содержанием игры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 дидактическим материалом, который будет использован в игре (показ предметов, картинок, краткая беседа, в ходе которой уточняются знания и представления детей о них);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объяснение хода и правил игры.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показ игровых действий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процессе которого воспитатель учит детей правильно выполнять действие, (например, если кто-то из ребят подсматривает, когда надо закрыть глаза);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определение роли воспитателя в игре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его участие в качестве играющего, болельщика или арбитра. (определяется возрастом детей, уровнем их подготовки, сложностью дидактической задачи, игровых правил. Участвуя в игре, педагог направляет действия играющих (советом, вопросом, напоминанием);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подведение итогов игры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ответственный момент в руководстве ею, т.к. по результатам, которых дети добиваются в игре, можно судить об её эффективности, о том, будет ли она с интересом использоваться в самостоятельной игровой деятельности ребят. В конце игры педагог спрашивает у детей, понравилась ли им игра, и обещает, что в следующий раз можно играть в новую игру, она будет также интересной.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73050"/>
            <a:ext cx="8507288" cy="646831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Планирование дидактических игр:</a:t>
            </a:r>
          </a:p>
          <a:p>
            <a:pPr algn="just">
              <a:buFont typeface="Wingdings" pitchFamily="2" charset="2"/>
              <a:buChar char="§"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утром до завтрака, между завтраком и занятием, в перерывах между занятиями, на прогулке, во второй половине дня.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учитывать характер предстоящего занятия заботиться об усложнении игр, расширения их вариативности (возможно придумывание более сложных правил).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новые игры, взятые на занятии, затем проходят в совместной деятельности с детьми и используются детьми в их самостоятельной деятельности;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средство преодоления различных трудностей в умственном развитии детей, необходимо планировать использования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/игр в индивидуальной работе с детьми.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1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31499" y="0"/>
            <a:ext cx="4512501" cy="3384376"/>
          </a:xfrm>
        </p:spPr>
      </p:pic>
      <p:pic>
        <p:nvPicPr>
          <p:cNvPr id="1026" name="Picture 2" descr="D:\Вита\Фото\фото 1\DSCN100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483006"/>
            <a:ext cx="4499992" cy="3374994"/>
          </a:xfrm>
          <a:prstGeom prst="rect">
            <a:avLst/>
          </a:prstGeom>
          <a:noFill/>
        </p:spPr>
      </p:pic>
      <p:pic>
        <p:nvPicPr>
          <p:cNvPr id="1027" name="Picture 3" descr="D:\Вита\Фото\фото 1\DSCN110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4499991" cy="3374993"/>
          </a:xfrm>
          <a:prstGeom prst="rect">
            <a:avLst/>
          </a:prstGeom>
          <a:noFill/>
        </p:spPr>
      </p:pic>
      <p:pic>
        <p:nvPicPr>
          <p:cNvPr id="1028" name="Picture 4" descr="D:\Вита\Фото\фото 1\DSCN1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82490"/>
            <a:ext cx="4499991" cy="337550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7C0B-53FD-4127-9A92-98C8F0437AB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1161</Words>
  <Application>Microsoft Office PowerPoint</Application>
  <PresentationFormat>Экран (4:3)</PresentationFormat>
  <Paragraphs>109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Дидактическая игра –  в познавательном развитии детей старшей группы.</vt:lpstr>
      <vt:lpstr>Слайд 2</vt:lpstr>
      <vt:lpstr>Слайд 3</vt:lpstr>
      <vt:lpstr>Слайд 4</vt:lpstr>
      <vt:lpstr>Виды дидактических игр.</vt:lpstr>
      <vt:lpstr>Структура дидактической игры.</vt:lpstr>
      <vt:lpstr>Слайд 7</vt:lpstr>
      <vt:lpstr>Слайд 8</vt:lpstr>
      <vt:lpstr>Слайд 9</vt:lpstr>
      <vt:lpstr>Слайд 10</vt:lpstr>
      <vt:lpstr>Развивающая игра «Геометрик»</vt:lpstr>
      <vt:lpstr>Слайд 12</vt:lpstr>
      <vt:lpstr>Дидактическая игра  «Волшебный городок»</vt:lpstr>
      <vt:lpstr>Слайд 14</vt:lpstr>
      <vt:lpstr>Дидактические игры «Аквариум и Рыбки», «Подбери спасательный круг»</vt:lpstr>
      <vt:lpstr>Слайд 16</vt:lpstr>
      <vt:lpstr>Дидактическая игра  «Волшебная крышечка»</vt:lpstr>
      <vt:lpstr>Дидактическая игра  «Сложи квадрат». (Пособия Никитина).</vt:lpstr>
      <vt:lpstr>Слайд 19</vt:lpstr>
      <vt:lpstr>Дидактическая игра «Дружные пчелки»</vt:lpstr>
      <vt:lpstr>Дидактическая игра «Городецкие узоры»</vt:lpstr>
      <vt:lpstr>Слайд 22</vt:lpstr>
      <vt:lpstr>Дидактическая игра на изучение состава числа «Числовые ракеты»</vt:lpstr>
      <vt:lpstr>Слайд 24</vt:lpstr>
      <vt:lpstr>Слайд 25</vt:lpstr>
      <vt:lpstr>Обучающий плакат  «Веселые рыбки»</vt:lpstr>
      <vt:lpstr>Обучающий плакат  «Геометрическая полянка»</vt:lpstr>
      <vt:lpstr>Обучающее пособие  «Весёлые осьминожки»</vt:lpstr>
      <vt:lpstr>Обучающий плакат  «Куда летят ракеты?»</vt:lpstr>
      <vt:lpstr>Обучающий плакат «Сосчитай и обозначь цифрой»</vt:lpstr>
      <vt:lpstr>Обучающий плакат «Геометрическая улица»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</dc:creator>
  <cp:lastModifiedBy>Макс</cp:lastModifiedBy>
  <cp:revision>47</cp:revision>
  <dcterms:created xsi:type="dcterms:W3CDTF">2014-11-16T12:03:09Z</dcterms:created>
  <dcterms:modified xsi:type="dcterms:W3CDTF">2014-12-20T17:17:51Z</dcterms:modified>
</cp:coreProperties>
</file>